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2"/>
  </p:notesMasterIdLst>
  <p:sldIdLst>
    <p:sldId id="260" r:id="rId2"/>
    <p:sldId id="264" r:id="rId3"/>
    <p:sldId id="258" r:id="rId4"/>
    <p:sldId id="259" r:id="rId5"/>
    <p:sldId id="262" r:id="rId6"/>
    <p:sldId id="265" r:id="rId7"/>
    <p:sldId id="266" r:id="rId8"/>
    <p:sldId id="263" r:id="rId9"/>
    <p:sldId id="261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4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3B759-5A1E-4910-868B-E02D05AB90EE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7AB5-82F7-46B5-9AF1-E23FFD2C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2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0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9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97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3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52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9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4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6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6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8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75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1.xml" Type="http://schemas.openxmlformats.org/officeDocument/2006/relationships/themeOverrid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21" y="12193"/>
            <a:ext cx="6572778" cy="68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95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81" descr="Большая эмблема СК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1002" y="1257068"/>
            <a:ext cx="8730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всем вопросам обращаться: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182" y="2347543"/>
            <a:ext cx="1088631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ункт отбора на военную службу по контракту</a:t>
            </a:r>
          </a:p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 разряда), г. Краснодар, ул. Ярославская, д . 130,</a:t>
            </a:r>
          </a:p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Телефон 8(861)258-35-40</a:t>
            </a:r>
          </a:p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Военный комиссариат по месту регистрации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3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9746">
            <a:off x="8720216" y="3204397"/>
            <a:ext cx="3462071" cy="339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36" y="3368921"/>
            <a:ext cx="3462071" cy="339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84078" y="294377"/>
            <a:ext cx="9325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         Размер минимального денежного довольствия военнослужащего составляет 20087 рублей (с учетом вычета Подоходного налога 13%). Размер ежегодной материальной помощи составляет сумму оклада по воинской должности и оклада по воинскому званию – выплачивается единовременно. Также предусмотрено подъемное пособие, при перемещении военнослужащего к новому месту службы, которое составляет сумму оклада по воинской должности и оклада по воинскому званию плюс 25% от суммы на каждого члена семьи.</a:t>
            </a:r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679372"/>
            <a:ext cx="8067062" cy="50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3321169"/>
            <a:ext cx="4612256" cy="3459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53" y="3243530"/>
            <a:ext cx="4819292" cy="3614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56278" y="1225796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/>
              <a:t>Военнослужащие размещаются в </a:t>
            </a:r>
            <a:r>
              <a:rPr lang="ru-RU" sz="1400" dirty="0" smtClean="0"/>
              <a:t>общежитиях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казарменного </a:t>
            </a:r>
            <a:r>
              <a:rPr lang="ru-RU" sz="1400" dirty="0" smtClean="0"/>
              <a:t>типа по 4-6 человек.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3797" y="2658756"/>
            <a:ext cx="5484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/>
              <a:t>Также в общежитии имеются душевые комнаты в которых </a:t>
            </a:r>
          </a:p>
          <a:p>
            <a:pPr algn="just"/>
            <a:r>
              <a:rPr lang="ru-RU" sz="1400" dirty="0"/>
              <a:t>установлены стиральные </a:t>
            </a:r>
            <a:r>
              <a:rPr lang="ru-RU" sz="1400" dirty="0" smtClean="0"/>
              <a:t>машины, </a:t>
            </a:r>
            <a:r>
              <a:rPr lang="ru-RU" sz="1400" dirty="0"/>
              <a:t>туалетные комнаты.</a:t>
            </a:r>
          </a:p>
        </p:txBody>
      </p:sp>
      <p:pic>
        <p:nvPicPr>
          <p:cNvPr id="8" name="Рисунок 7" descr="C:\Users\Виталий\Desktop\НА АГИТАЦИЮ\агитация\DSC_06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42" y="606709"/>
            <a:ext cx="3503223" cy="2499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481" descr="Большая эмблема СК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3087020"/>
            <a:ext cx="5401056" cy="359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37" y="3087020"/>
            <a:ext cx="5401056" cy="359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20476" y="1401790"/>
            <a:ext cx="967315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/>
              <a:t>Семейным военнослужащим предоставляется служебное жилье, с хорошо развитой инфраструктурой, комфортабельными квартирами. Для детей военнослужащих предоставляются места в детских садах и школах вне очереди. Если военнослужащий не желает получать служебное жилье он может оформить ежемесячную компенсацию за наем (поднаем) жилых помещений в размере 3600 рублей при составе семьи менее четырех человек и 5400 рублей при составе семьи белее четырех человек.</a:t>
            </a:r>
          </a:p>
        </p:txBody>
      </p:sp>
      <p:pic>
        <p:nvPicPr>
          <p:cNvPr id="9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5" y="0"/>
            <a:ext cx="4540416" cy="1552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2" y="3515084"/>
            <a:ext cx="3004868" cy="334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6" y="2805742"/>
            <a:ext cx="5403011" cy="405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71598" y="321648"/>
            <a:ext cx="54739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      При заключении второго контракта, военнослужащий вступает в накопительную ипотечную систему жилищного обеспечения военнослужащих. На </a:t>
            </a:r>
            <a:r>
              <a:rPr lang="ru-RU" sz="1400" dirty="0" smtClean="0"/>
              <a:t>2019 </a:t>
            </a:r>
            <a:r>
              <a:rPr lang="ru-RU" sz="1400" dirty="0"/>
              <a:t>год размер ежегодного накопительного взноса составляет </a:t>
            </a:r>
            <a:r>
              <a:rPr lang="ru-RU" sz="1400" dirty="0" smtClean="0"/>
              <a:t>280 009 рублей </a:t>
            </a:r>
            <a:r>
              <a:rPr lang="ru-RU" sz="1400" dirty="0"/>
              <a:t>и с каждым годом данная сумма индексируется. По истечении трех лет с момента вступления в ипотечную систему, военнослужащий имеет право на использование накопленных денежных средств для приобретения собственного жилья в любом регионе Российской Федерации, при этом ипотечный кредит выплачивает за него государство.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377" y="4553899"/>
            <a:ext cx="3364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 </a:t>
            </a:r>
            <a:r>
              <a:rPr lang="ru-RU" sz="1200" dirty="0"/>
              <a:t>При достижении  </a:t>
            </a:r>
            <a:r>
              <a:rPr lang="ru-RU" sz="1200" dirty="0" smtClean="0"/>
              <a:t>у военнослужащего  </a:t>
            </a:r>
            <a:r>
              <a:rPr lang="ru-RU" sz="1200" dirty="0"/>
              <a:t>20 лет  выслуги , в том числе в льготном исчислении, снимается обременение  со стороны  государства с жилья, которое приобрел военнослужащий . </a:t>
            </a:r>
          </a:p>
        </p:txBody>
      </p:sp>
      <p:pic>
        <p:nvPicPr>
          <p:cNvPr id="11" name="Picture 2481" descr="Большая эмблема СК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9842"/>
              </p:ext>
            </p:extLst>
          </p:nvPr>
        </p:nvGraphicFramePr>
        <p:xfrm>
          <a:off x="8267284" y="1558889"/>
          <a:ext cx="3797710" cy="193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55"/>
                <a:gridCol w="1898855"/>
              </a:tblGrid>
              <a:tr h="3919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Год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 взноса, руб.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280</a:t>
                      </a:r>
                      <a:r>
                        <a:rPr lang="ru-RU" sz="1100" baseline="0" dirty="0" smtClean="0"/>
                        <a:t> 009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268 465,6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260 141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2016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245 880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101" y="171010"/>
            <a:ext cx="954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030" y="2401351"/>
            <a:ext cx="4924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 </a:t>
            </a:r>
            <a:r>
              <a:rPr lang="ru-RU" sz="2000" dirty="0" smtClean="0"/>
              <a:t>Военнослужащие по контракту обеспечиваются трехразовым питанием в соответствии с нормами довольствия.</a:t>
            </a:r>
            <a:endParaRPr lang="ru-RU" sz="2000" dirty="0"/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-11\Desktop\Реклама\продовольстви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47" y="913657"/>
            <a:ext cx="6444361" cy="4430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101" y="171010"/>
            <a:ext cx="954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933" y="2390242"/>
            <a:ext cx="41740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Каждый военнослужащий обеспечивается всеми видами вещевого довольствия в соответствии  с установленными нормами.</a:t>
            </a:r>
            <a:endParaRPr lang="ru-RU" sz="2000" dirty="0"/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-11\Desktop\Реклама\обмундир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07" y="999785"/>
            <a:ext cx="7620001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9" y="2803585"/>
            <a:ext cx="5876154" cy="3914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47" y="2803585"/>
            <a:ext cx="5495870" cy="389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4101" y="171010"/>
            <a:ext cx="9541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Бесплатное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обследование, лечение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и реабилитационное обеспечение в военно-медицинских учреждениях, в том числе ежегодное диспансерное наблюдение.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3858" y="987703"/>
            <a:ext cx="9816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 Бесплатное </a:t>
            </a:r>
            <a:r>
              <a:rPr lang="ru-RU" sz="1400" dirty="0"/>
              <a:t>обеспечение лекарствами, изделиями медицинского назначения по рецептам врачей в медицинских, военно-медицинских подразделениях (учреждениях</a:t>
            </a:r>
            <a:r>
              <a:rPr lang="ru-RU" sz="1400" dirty="0" smtClean="0"/>
              <a:t>). При </a:t>
            </a:r>
            <a:r>
              <a:rPr lang="ru-RU" sz="1400" dirty="0"/>
              <a:t>отсутствии по месту военной службы или  </a:t>
            </a:r>
            <a:r>
              <a:rPr lang="ru-RU" sz="1400" dirty="0" smtClean="0"/>
              <a:t>месту жительства военнослужащих </a:t>
            </a:r>
            <a:r>
              <a:rPr lang="ru-RU" sz="1400" dirty="0"/>
              <a:t>военно-медицинских учреждений или </a:t>
            </a:r>
            <a:r>
              <a:rPr lang="ru-RU" sz="1400" dirty="0" smtClean="0"/>
              <a:t>соответствующих </a:t>
            </a:r>
            <a:r>
              <a:rPr lang="ru-RU" sz="1400" dirty="0"/>
              <a:t>отделений в них либо специального медицинского </a:t>
            </a:r>
            <a:r>
              <a:rPr lang="ru-RU" sz="1400" dirty="0" smtClean="0"/>
              <a:t>оборудования</a:t>
            </a:r>
            <a:r>
              <a:rPr lang="ru-RU" sz="1400" dirty="0"/>
              <a:t>, а также в неотложных случаях медицинская помощь оказывается в учреждениях государственной или муниципальной систем здравоохранения. Расходы указанным учреждениям здравоохранения по оказанию медицинской помощи военнослужащим, возмещаются в порядке, установленном Правительством Российской Федерации.</a:t>
            </a:r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3446615"/>
            <a:ext cx="6003345" cy="3376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9" y="3455240"/>
            <a:ext cx="5403011" cy="3376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08665" y="1302589"/>
            <a:ext cx="904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Военнослужащим предоставляется ежегодный отпуск от 30 до 45 суток, в зависимости от выслуги лет.</a:t>
            </a:r>
          </a:p>
          <a:p>
            <a:pPr algn="just"/>
            <a:endParaRPr lang="ru-RU" dirty="0" smtClean="0"/>
          </a:p>
        </p:txBody>
      </p:sp>
      <p:pic>
        <p:nvPicPr>
          <p:cNvPr id="6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371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Myagkov</dc:creator>
  <cp:lastModifiedBy>User-11</cp:lastModifiedBy>
  <cp:revision>87</cp:revision>
  <dcterms:created xsi:type="dcterms:W3CDTF">2018-02-14T12:22:59Z</dcterms:created>
  <dcterms:modified xsi:type="dcterms:W3CDTF">2019-03-19T07:11:29Z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1137311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